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91" r:id="rId3"/>
    <p:sldId id="283" r:id="rId4"/>
    <p:sldId id="292" r:id="rId5"/>
    <p:sldId id="293" r:id="rId6"/>
    <p:sldId id="294" r:id="rId7"/>
    <p:sldId id="295" r:id="rId8"/>
    <p:sldId id="296" r:id="rId9"/>
    <p:sldId id="297" r:id="rId10"/>
    <p:sldId id="298" r:id="rId11"/>
    <p:sldId id="301" r:id="rId12"/>
    <p:sldId id="302" r:id="rId13"/>
    <p:sldId id="303" r:id="rId14"/>
    <p:sldId id="27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6C"/>
    <a:srgbClr val="001545"/>
    <a:srgbClr val="FBFBFD"/>
    <a:srgbClr val="F6F9E7"/>
    <a:srgbClr val="F9F9E5"/>
    <a:srgbClr val="F9FBEF"/>
    <a:srgbClr val="FF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053" autoAdjust="0"/>
    <p:restoredTop sz="96344" autoAdjust="0"/>
  </p:normalViewPr>
  <p:slideViewPr>
    <p:cSldViewPr snapToGrid="0">
      <p:cViewPr>
        <p:scale>
          <a:sx n="75" d="100"/>
          <a:sy n="75" d="100"/>
        </p:scale>
        <p:origin x="2406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D27462-41D3-458C-9CEB-55CAC5B6F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9CC6D2-E3B4-44B2-8FB3-CCF25BDAB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114071D-BD67-4957-A015-9D408763C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F9F948-E1A6-452E-8868-352C41091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15E604-654F-489D-A0B1-DB339E81F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6723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C54CB4-8F6E-45A4-92C5-90B5E255B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3B83947-CCCE-4DC2-B76C-FE895887D2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48071F-F457-493E-8D08-283EB47C8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294377-676E-41B5-AFB8-BE0FB88AD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04693A-3558-4D18-A731-E4A379E5C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218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A24F80B-34D5-4683-8598-9C174E64F0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FBF8848-74B7-44AE-BD86-5EFCA4789B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98485C-3B72-4773-A033-12457E5C4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F70E34-C253-4BCD-8CC2-2B03B3A34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2EB531-422D-411B-B381-762D3AAC7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467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B27412-E0C3-44B0-8CB0-7F7E4D22D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B8D16C-A6BC-4C7E-9B5D-0EC86E220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C75D8A-456B-4EED-BDC6-449B3DB7D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9FB81B-525A-4656-8B4C-D1B1A72C5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B45285-7F21-42F6-B46A-AB6DAB1CB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0597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20AE90-FC4B-44EF-AAA5-C38EE6C72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4D42E8-4F76-45BD-9EA8-94BAB38D3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4E930F-0C28-43B2-B150-03E7C2001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6142D5-A26B-4922-88D9-28F502531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CD311E-E492-4CF6-8420-C15F4EBE8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6169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35A1C7-A4C2-4FAF-A05E-3CFBBCBE1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B3CB12-F42A-4A75-9E1B-BB25355EBF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DDF50C6-5C30-455F-B914-EAED886A7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B29CD7-D386-4C9F-BF32-8766F8362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B4DE55-DA63-4D1E-8CBD-0A3391F30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247CD5-AA3C-4728-BEBC-DB6BEE1FA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0035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7BA2A7-C670-4F7D-9347-16DA60189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6DCDF8-1266-44F9-9108-E1444A85C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017408D-9058-4EBF-B62C-B1D2A78D5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90B113E-7EED-4868-AFD3-6C85836F4D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C2B519-EFCF-41A5-9438-629606ACB4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3DE2E4-4229-4BEF-8B15-F688E8936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9B80116-0A78-42DD-99DD-BD2214E23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C5FA250-4442-426C-91E4-A5913BFAB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833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5A1140-74D3-4C9F-AC28-E5F182227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5B53D08-650C-45D0-854A-CD125705A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3D3342-BDC4-4355-A8E9-1A55CFB9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F43E1DD-4B7D-4785-A339-4410195C3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0363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8EC3F42-FB5F-4B4E-AB67-CA733C59A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9CD58AB-35CE-4903-9FA8-22120CBA3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ED04CD-7680-4474-BC19-7EF613943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775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2C8542-06AC-48ED-8BCB-02C1E560C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210178-F2DB-455E-BE6C-191240835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6C522A-5AE9-4A6C-91D6-99EF80DF3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138CE3-469E-4BE0-910C-AD0F88993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F25591-53A7-4CAC-9B5B-17DE593CD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820157-53CF-4E83-A9D5-18B40EE0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900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93F667-6125-4304-B5EB-26A71074F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80B7D18-CCA4-4E3E-9B83-DD8856ABF7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D35331A-0216-401B-8DA9-5DB4341C27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CD9847-403D-45D2-BED8-1486FBA6C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8DDF7E-F7B5-4B95-B6BB-0ABD7ACD1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7D45FA6-2904-43B6-800F-0EB90B15F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634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4C7A380-FD08-4AEF-8B15-A114924C4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05BB3A-80D4-401E-AB67-CB71C9433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8EEE4C-BD05-4631-86BC-D947799D74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DBC26-1895-420E-B690-D19FE18246BC}" type="datetimeFigureOut">
              <a:rPr lang="ko-KR" altLang="en-US" smtClean="0"/>
              <a:t>2020-03-25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52FCC3-1C16-40E0-BBC9-0656F803B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5BACFF-AF6D-4981-BBFE-BB28060B1A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66150-2D2F-4754-A59D-3C73E75F4F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34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1400743"/>
            <a:ext cx="2920180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2549013" y="1644281"/>
            <a:ext cx="7093974" cy="2544261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4500" b="1" dirty="0"/>
              <a:t>파이썬</a:t>
            </a:r>
            <a:endParaRPr lang="en-US" altLang="ko-KR" sz="4500" b="1" dirty="0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9320981" y="4438915"/>
            <a:ext cx="2871020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A839FBD-3954-4771-9333-B08E45F4D7B3}"/>
              </a:ext>
            </a:extLst>
          </p:cNvPr>
          <p:cNvCxnSpPr>
            <a:cxnSpLocks/>
          </p:cNvCxnSpPr>
          <p:nvPr/>
        </p:nvCxnSpPr>
        <p:spPr>
          <a:xfrm flipV="1">
            <a:off x="2286001" y="1002892"/>
            <a:ext cx="0" cy="1474837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EE05497-D526-4EBF-947D-A392DC48EA4C}"/>
              </a:ext>
            </a:extLst>
          </p:cNvPr>
          <p:cNvCxnSpPr>
            <a:cxnSpLocks/>
          </p:cNvCxnSpPr>
          <p:nvPr/>
        </p:nvCxnSpPr>
        <p:spPr>
          <a:xfrm flipV="1">
            <a:off x="9881420" y="2698955"/>
            <a:ext cx="0" cy="2308123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26E14A3-E885-43CD-B04F-D6A7DABBC5E6}"/>
              </a:ext>
            </a:extLst>
          </p:cNvPr>
          <p:cNvSpPr/>
          <p:nvPr/>
        </p:nvSpPr>
        <p:spPr>
          <a:xfrm>
            <a:off x="2676000" y="1764411"/>
            <a:ext cx="6840000" cy="230400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CF4B2B3-586E-472D-8C6C-A44C474DC38D}"/>
              </a:ext>
            </a:extLst>
          </p:cNvPr>
          <p:cNvSpPr/>
          <p:nvPr/>
        </p:nvSpPr>
        <p:spPr>
          <a:xfrm>
            <a:off x="7725673" y="4308672"/>
            <a:ext cx="954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2060"/>
                </a:solidFill>
              </a:rPr>
              <a:t>박해준</a:t>
            </a:r>
          </a:p>
        </p:txBody>
      </p:sp>
    </p:spTree>
    <p:extLst>
      <p:ext uri="{BB962C8B-B14F-4D97-AF65-F5344CB8AC3E}">
        <p14:creationId xmlns:p14="http://schemas.microsoft.com/office/powerpoint/2010/main" val="2595253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41534" y="194595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7093974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이미지 히스토그램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117266-1BAC-48C8-A91D-1054A1CEC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0620" y="1524217"/>
            <a:ext cx="4294258" cy="386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4048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41534" y="194595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7093974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solidFill>
                  <a:schemeClr val="bg1"/>
                </a:solidFill>
              </a:rPr>
              <a:t>Histogram Equalization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ED17528-BFD9-426E-8099-54C44601B7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131" y="2875302"/>
            <a:ext cx="5868215" cy="31085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cv2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histogram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cv2.imread(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pengsu.jpg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cv2.IMREAD_GRAYSCALE)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equ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cv2.equalizeHist(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np.hstack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equ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cv2.imshow(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4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equalizer</a:t>
            </a:r>
            <a:r>
              <a:rPr kumimoji="0" lang="ko-KR" altLang="ko-KR" sz="14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cv2.waitKey(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cv2.destroyAllWindows()</a:t>
            </a: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histogram</a:t>
            </a:r>
            <a:r>
              <a:rPr kumimoji="0" lang="ko-KR" altLang="ko-KR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kumimoji="0" lang="ko-KR" altLang="ko-KR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57DE910-0C3D-45D8-A596-79AA0DB97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31" y="1080825"/>
            <a:ext cx="3448091" cy="17420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12F431-2E20-470E-80B6-C574B599FD3F}"/>
              </a:ext>
            </a:extLst>
          </p:cNvPr>
          <p:cNvSpPr txBox="1"/>
          <p:nvPr/>
        </p:nvSpPr>
        <p:spPr>
          <a:xfrm>
            <a:off x="6500202" y="4060241"/>
            <a:ext cx="4508500" cy="738664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위의 그림과 같이 히스토그램을 </a:t>
            </a:r>
            <a:r>
              <a:rPr lang="ko-KR" altLang="en-US" sz="1400" dirty="0" err="1"/>
              <a:t>균일화하게</a:t>
            </a:r>
            <a:r>
              <a:rPr lang="ko-KR" altLang="en-US" sz="1400" dirty="0"/>
              <a:t> 바꿔 줌</a:t>
            </a:r>
            <a:r>
              <a:rPr lang="en-US" altLang="ko-KR" sz="1400" dirty="0"/>
              <a:t>. grayscale</a:t>
            </a:r>
            <a:r>
              <a:rPr lang="ko-KR" altLang="en-US" sz="1400" dirty="0"/>
              <a:t>이미지만 인자로 받으며 </a:t>
            </a:r>
            <a:r>
              <a:rPr lang="ko-KR" altLang="en-US" sz="1400" dirty="0" err="1"/>
              <a:t>리턴값도</a:t>
            </a:r>
            <a:r>
              <a:rPr lang="ko-KR" altLang="en-US" sz="1400" dirty="0"/>
              <a:t> </a:t>
            </a:r>
            <a:r>
              <a:rPr lang="en-US" altLang="ko-KR" sz="1400" dirty="0" err="1"/>
              <a:t>garyscale</a:t>
            </a:r>
            <a:r>
              <a:rPr lang="ko-KR" altLang="en-US" sz="1400" dirty="0"/>
              <a:t>이미지 이다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7B54FF-F596-4A2B-95AD-DA8455F51058}"/>
              </a:ext>
            </a:extLst>
          </p:cNvPr>
          <p:cNvSpPr txBox="1"/>
          <p:nvPr/>
        </p:nvSpPr>
        <p:spPr>
          <a:xfrm>
            <a:off x="5041191" y="1573886"/>
            <a:ext cx="5179698" cy="646331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Histogram Equalization : </a:t>
            </a:r>
          </a:p>
          <a:p>
            <a:r>
              <a:rPr lang="ko-KR" altLang="en-US" dirty="0"/>
              <a:t>히스토그램을 균일화 시켜주는 것</a:t>
            </a:r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8A9B73E4-6335-4446-8CC7-68FF956AF22E}"/>
              </a:ext>
            </a:extLst>
          </p:cNvPr>
          <p:cNvSpPr/>
          <p:nvPr/>
        </p:nvSpPr>
        <p:spPr>
          <a:xfrm>
            <a:off x="4165600" y="1855532"/>
            <a:ext cx="774700" cy="2431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2F85C7E-57CC-401F-9561-C0891A516AA0}"/>
              </a:ext>
            </a:extLst>
          </p:cNvPr>
          <p:cNvSpPr/>
          <p:nvPr/>
        </p:nvSpPr>
        <p:spPr>
          <a:xfrm>
            <a:off x="3823255" y="4251100"/>
            <a:ext cx="2732546" cy="127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33F461-9599-470A-BFA1-04D4F97C7078}"/>
              </a:ext>
            </a:extLst>
          </p:cNvPr>
          <p:cNvSpPr txBox="1"/>
          <p:nvPr/>
        </p:nvSpPr>
        <p:spPr>
          <a:xfrm>
            <a:off x="6500202" y="5042391"/>
            <a:ext cx="2931099" cy="1169551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np.hstack</a:t>
            </a:r>
            <a:r>
              <a:rPr lang="en-US" altLang="ko-KR" sz="1400" dirty="0"/>
              <a:t>((a, b))</a:t>
            </a:r>
          </a:p>
          <a:p>
            <a:r>
              <a:rPr lang="en-US" altLang="ko-KR" sz="1400" dirty="0"/>
              <a:t>a</a:t>
            </a:r>
            <a:r>
              <a:rPr lang="ko-KR" altLang="en-US" sz="1400" dirty="0"/>
              <a:t>와 </a:t>
            </a:r>
            <a:r>
              <a:rPr lang="en-US" altLang="ko-KR" sz="1400" dirty="0"/>
              <a:t>b</a:t>
            </a:r>
            <a:r>
              <a:rPr lang="ko-KR" altLang="en-US" sz="1400" dirty="0"/>
              <a:t>를 수평으로 붙인다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ko-KR" altLang="en-US" sz="1400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FB38D991-682A-407C-85B1-53A24DD17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752" y="5559046"/>
            <a:ext cx="2171700" cy="600075"/>
          </a:xfrm>
          <a:prstGeom prst="rect">
            <a:avLst/>
          </a:prstGeom>
        </p:spPr>
      </p:pic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8A388BAE-9D80-469B-9D67-A791A685A746}"/>
              </a:ext>
            </a:extLst>
          </p:cNvPr>
          <p:cNvSpPr/>
          <p:nvPr/>
        </p:nvSpPr>
        <p:spPr>
          <a:xfrm rot="939323">
            <a:off x="3813125" y="4815676"/>
            <a:ext cx="2676947" cy="129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1927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41534" y="194595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7093974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이미지 히스토그램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C46A6F-5D2B-4C9F-9752-96D2FF5B3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7767" y="1050752"/>
            <a:ext cx="7802461" cy="508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11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41534" y="194595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7093974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이미지 히스토그램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72022A7-B837-49B0-A563-8FECB9CA2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905" y="1251055"/>
            <a:ext cx="9127222" cy="473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33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10222" y="206833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1400743"/>
            <a:ext cx="2920180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2549013" y="1644281"/>
            <a:ext cx="7093974" cy="2544261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4500" b="1" dirty="0"/>
              <a:t>THANK YOU :)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9320981" y="4438915"/>
            <a:ext cx="2871020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A839FBD-3954-4771-9333-B08E45F4D7B3}"/>
              </a:ext>
            </a:extLst>
          </p:cNvPr>
          <p:cNvCxnSpPr>
            <a:cxnSpLocks/>
          </p:cNvCxnSpPr>
          <p:nvPr/>
        </p:nvCxnSpPr>
        <p:spPr>
          <a:xfrm flipV="1">
            <a:off x="2286001" y="1002892"/>
            <a:ext cx="0" cy="1474837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7EE05497-D526-4EBF-947D-A392DC48EA4C}"/>
              </a:ext>
            </a:extLst>
          </p:cNvPr>
          <p:cNvCxnSpPr>
            <a:cxnSpLocks/>
          </p:cNvCxnSpPr>
          <p:nvPr/>
        </p:nvCxnSpPr>
        <p:spPr>
          <a:xfrm flipV="1">
            <a:off x="9881420" y="2698955"/>
            <a:ext cx="0" cy="2308123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226E14A3-E885-43CD-B04F-D6A7DABBC5E6}"/>
              </a:ext>
            </a:extLst>
          </p:cNvPr>
          <p:cNvSpPr/>
          <p:nvPr/>
        </p:nvSpPr>
        <p:spPr>
          <a:xfrm>
            <a:off x="2676000" y="1764411"/>
            <a:ext cx="6840000" cy="2304000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041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2">
            <a:extLst>
              <a:ext uri="{FF2B5EF4-FFF2-40B4-BE49-F238E27FC236}">
                <a16:creationId xmlns:a16="http://schemas.microsoft.com/office/drawing/2014/main" id="{6E4E5DD3-904E-4090-B1F0-F1BE88CCBBFF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494383" y="1375743"/>
            <a:ext cx="6075711" cy="455509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cv2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bluring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img_color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=cv2.imread(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'ocean.jpg'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,cv2.IMREAD_COLOR)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kernel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np.ones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np.float32)/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25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blur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cv2.filter2D(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img_color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-</a:t>
            </a:r>
            <a:r>
              <a:rPr lang="en-US" altLang="ko-KR" sz="1600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kernel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cv2.imshow(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original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img_color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cv2.imshow(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blur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blur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cv2.waitKey 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cv2.destroyAllWindows()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bluring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41534" y="194595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7093974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 err="1">
                <a:solidFill>
                  <a:schemeClr val="bg1"/>
                </a:solidFill>
              </a:rPr>
              <a:t>블러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84EE67-7F3A-4BC7-A8C0-33712F14D0CD}"/>
              </a:ext>
            </a:extLst>
          </p:cNvPr>
          <p:cNvSpPr txBox="1"/>
          <p:nvPr/>
        </p:nvSpPr>
        <p:spPr>
          <a:xfrm>
            <a:off x="6640818" y="2096765"/>
            <a:ext cx="2039691" cy="36933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 def :</a:t>
            </a:r>
            <a:r>
              <a:rPr lang="ko-KR" altLang="en-US" dirty="0"/>
              <a:t> 함수를 만듦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A5F8E7-B08F-4339-A557-B38B989C58CE}"/>
              </a:ext>
            </a:extLst>
          </p:cNvPr>
          <p:cNvSpPr txBox="1"/>
          <p:nvPr/>
        </p:nvSpPr>
        <p:spPr>
          <a:xfrm flipH="1">
            <a:off x="8924882" y="5724921"/>
            <a:ext cx="986034" cy="232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0AC7A1BE-CBE2-4E84-A064-E644BB8F5353}"/>
              </a:ext>
            </a:extLst>
          </p:cNvPr>
          <p:cNvSpPr/>
          <p:nvPr/>
        </p:nvSpPr>
        <p:spPr>
          <a:xfrm>
            <a:off x="2307771" y="2223370"/>
            <a:ext cx="4262323" cy="13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585414-948D-4CA2-BFCA-1F2E155F9FFE}"/>
              </a:ext>
            </a:extLst>
          </p:cNvPr>
          <p:cNvSpPr txBox="1"/>
          <p:nvPr/>
        </p:nvSpPr>
        <p:spPr>
          <a:xfrm>
            <a:off x="6885735" y="2616612"/>
            <a:ext cx="2072703" cy="36933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이미지를 불러옴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F5FE39-EF3D-46CE-A14A-F65A5B1C812F}"/>
              </a:ext>
            </a:extLst>
          </p:cNvPr>
          <p:cNvSpPr txBox="1"/>
          <p:nvPr/>
        </p:nvSpPr>
        <p:spPr>
          <a:xfrm>
            <a:off x="6096000" y="3871971"/>
            <a:ext cx="5533971" cy="2585323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픽셀을 중심으로 </a:t>
            </a:r>
            <a:r>
              <a:rPr lang="en-US" altLang="ko-KR" dirty="0"/>
              <a:t>5x5</a:t>
            </a:r>
            <a:r>
              <a:rPr lang="ko-KR" altLang="en-US" dirty="0"/>
              <a:t>영역을 만듦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이 영역의 모든 픽셀 값을 더함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더한 값을 </a:t>
            </a:r>
            <a:r>
              <a:rPr lang="en-US" altLang="ko-KR" dirty="0"/>
              <a:t>35</a:t>
            </a:r>
            <a:r>
              <a:rPr lang="ko-KR" altLang="en-US" dirty="0"/>
              <a:t>로 나누고 이 값을 중심 픽셀 값으로 취함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A3C0A432-B6D1-4DB0-8E63-530E7D415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2742" y="4898412"/>
            <a:ext cx="2522381" cy="155546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B4205E7-C3B2-4A0B-A5D0-C224823C0DDF}"/>
              </a:ext>
            </a:extLst>
          </p:cNvPr>
          <p:cNvSpPr txBox="1"/>
          <p:nvPr/>
        </p:nvSpPr>
        <p:spPr>
          <a:xfrm>
            <a:off x="6822943" y="3352124"/>
            <a:ext cx="4287438" cy="36933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 filter2D(</a:t>
            </a:r>
            <a:r>
              <a:rPr lang="ko-KR" altLang="en-US" dirty="0"/>
              <a:t>이미지</a:t>
            </a:r>
            <a:r>
              <a:rPr lang="en-US" altLang="ko-KR" dirty="0"/>
              <a:t>, </a:t>
            </a:r>
            <a:r>
              <a:rPr lang="ko-KR" altLang="en-US" dirty="0"/>
              <a:t>이미지 깊이</a:t>
            </a:r>
            <a:r>
              <a:rPr lang="en-US" altLang="ko-KR" dirty="0"/>
              <a:t>, </a:t>
            </a:r>
            <a:r>
              <a:rPr lang="ko-KR" altLang="en-US" dirty="0"/>
              <a:t>커널 행렬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91DF6A67-6F28-462F-BCB7-4F74626776E4}"/>
              </a:ext>
            </a:extLst>
          </p:cNvPr>
          <p:cNvSpPr/>
          <p:nvPr/>
        </p:nvSpPr>
        <p:spPr>
          <a:xfrm>
            <a:off x="5784426" y="3475831"/>
            <a:ext cx="982093" cy="1219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760439CC-3B03-480A-9D6F-E0057B5E6C9D}"/>
              </a:ext>
            </a:extLst>
          </p:cNvPr>
          <p:cNvSpPr/>
          <p:nvPr/>
        </p:nvSpPr>
        <p:spPr>
          <a:xfrm rot="16200000">
            <a:off x="9371037" y="2370725"/>
            <a:ext cx="1946439" cy="994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342BAE-019E-4D80-BA87-3D7EA06A0D7A}"/>
              </a:ext>
            </a:extLst>
          </p:cNvPr>
          <p:cNvSpPr txBox="1"/>
          <p:nvPr/>
        </p:nvSpPr>
        <p:spPr>
          <a:xfrm>
            <a:off x="6850358" y="1043179"/>
            <a:ext cx="5143649" cy="36933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커널의 크기가 커지면 이미지가 점점 더 흐려짐</a:t>
            </a:r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969A32CE-95AF-4055-9ABF-CA4CA40E61ED}"/>
              </a:ext>
            </a:extLst>
          </p:cNvPr>
          <p:cNvSpPr/>
          <p:nvPr/>
        </p:nvSpPr>
        <p:spPr>
          <a:xfrm>
            <a:off x="6163693" y="2711417"/>
            <a:ext cx="686666" cy="1365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561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41534" y="194595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7093974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 err="1">
                <a:solidFill>
                  <a:schemeClr val="bg1"/>
                </a:solidFill>
              </a:rPr>
              <a:t>블러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106347B-C7A7-4CEE-94D9-1359A4820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058" y="1120156"/>
            <a:ext cx="4893578" cy="506232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4626DA6-4BF0-415B-AED6-9D9C57837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644" y="1120155"/>
            <a:ext cx="4899348" cy="5062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658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41534" y="194595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1408298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 err="1">
                <a:solidFill>
                  <a:schemeClr val="bg1"/>
                </a:solidFill>
              </a:rPr>
              <a:t>블러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253D09E1-1273-4604-A374-8CB292D9D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4587" y="302274"/>
            <a:ext cx="5075340" cy="618630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cv2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onMouse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pass</a:t>
            </a:r>
            <a:b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bluring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cv2.imread(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'pengsu.jpg'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,cv2.IMREAD_COLOR)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cv2.namedWindow(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BlurPane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cv2.createTrackbar(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'BLUR_MODE'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BlurPane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onMouse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cv2.createTrackbar(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'BLUR'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BlurPane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onMouse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cv2.getTrackbarPos(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'BLUR_MODE'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BlurPane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cv2.getTrackbarPos(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'BLUR'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BlurPane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blur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cv2.blur(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blur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cv2.GaussianBlur(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(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blur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cv2.medianBlur(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break</a:t>
            </a:r>
            <a:b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cv2.imshow(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BlurPane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blur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except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break</a:t>
            </a:r>
            <a:b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 = cv2.waitKey(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&amp;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0xFF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 == 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27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break</a:t>
            </a:r>
            <a:b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mode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cv2.getTrackbarPos(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'BLUR_MODE'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BlurPane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cv2.getTrackbarPos(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'BLUR'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BlurPane</a:t>
            </a:r>
            <a:r>
              <a:rPr kumimoji="0" lang="ko-KR" altLang="ko-KR" sz="9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cv2.waitKey(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cv2.destroyAllWindows()</a:t>
            </a: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9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bluring</a:t>
            </a:r>
            <a:r>
              <a:rPr kumimoji="0" lang="ko-KR" altLang="ko-KR" sz="9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95DF38-FA10-4E18-921C-0DC086C31C03}"/>
              </a:ext>
            </a:extLst>
          </p:cNvPr>
          <p:cNvSpPr txBox="1"/>
          <p:nvPr/>
        </p:nvSpPr>
        <p:spPr>
          <a:xfrm>
            <a:off x="4651717" y="886305"/>
            <a:ext cx="3038475" cy="23083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함수를 만들고 아무것도 실행하지 않을 때 </a:t>
            </a:r>
            <a:r>
              <a:rPr lang="en-US" altLang="ko-KR" sz="900" dirty="0"/>
              <a:t>pass</a:t>
            </a:r>
            <a:r>
              <a:rPr lang="ko-KR" altLang="en-US" sz="900" dirty="0"/>
              <a:t>문 사용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F16990-BACC-4C86-92A8-F42CB4B5BFF1}"/>
              </a:ext>
            </a:extLst>
          </p:cNvPr>
          <p:cNvSpPr txBox="1"/>
          <p:nvPr/>
        </p:nvSpPr>
        <p:spPr>
          <a:xfrm>
            <a:off x="6023233" y="1814014"/>
            <a:ext cx="5685699" cy="36933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트랙바를 만들 때 사용</a:t>
            </a:r>
            <a:r>
              <a:rPr lang="en-US" altLang="ko-KR" sz="900" dirty="0"/>
              <a:t>(</a:t>
            </a:r>
            <a:r>
              <a:rPr lang="ko-KR" altLang="en-US" sz="900" dirty="0"/>
              <a:t>트랙바의 이름</a:t>
            </a:r>
            <a:r>
              <a:rPr lang="en-US" altLang="ko-KR" sz="900" dirty="0"/>
              <a:t>, </a:t>
            </a:r>
            <a:r>
              <a:rPr lang="ko-KR" altLang="en-US" sz="900" dirty="0"/>
              <a:t>트랙바가 붙어있는 윈도우의 이름</a:t>
            </a:r>
            <a:r>
              <a:rPr lang="en-US" altLang="ko-KR" sz="900" dirty="0"/>
              <a:t>, </a:t>
            </a:r>
            <a:r>
              <a:rPr lang="ko-KR" altLang="en-US" sz="900" dirty="0"/>
              <a:t>트랙바의 최소값</a:t>
            </a:r>
            <a:r>
              <a:rPr lang="en-US" altLang="ko-KR" sz="900" dirty="0"/>
              <a:t>, </a:t>
            </a:r>
            <a:r>
              <a:rPr lang="ko-KR" altLang="en-US" sz="900" dirty="0"/>
              <a:t>트랙바의 최대값</a:t>
            </a:r>
            <a:r>
              <a:rPr lang="en-US" altLang="ko-KR" sz="900" dirty="0"/>
              <a:t>, </a:t>
            </a:r>
            <a:r>
              <a:rPr lang="ko-KR" altLang="en-US" sz="900" dirty="0"/>
              <a:t>트랙바를 실행할 때마다 호출되는 콜백함수</a:t>
            </a:r>
            <a:r>
              <a:rPr lang="en-US" altLang="ko-KR" sz="900" dirty="0"/>
              <a:t>)</a:t>
            </a:r>
            <a:endParaRPr lang="ko-KR" altLang="en-US" sz="9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AAEDEA-9A99-46AD-8E40-90A6B36EBFE4}"/>
              </a:ext>
            </a:extLst>
          </p:cNvPr>
          <p:cNvSpPr txBox="1"/>
          <p:nvPr/>
        </p:nvSpPr>
        <p:spPr>
          <a:xfrm>
            <a:off x="5975609" y="2932319"/>
            <a:ext cx="3038475" cy="36933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 err="1"/>
              <a:t>Img</a:t>
            </a:r>
            <a:r>
              <a:rPr lang="en-US" altLang="ko-KR" sz="900" dirty="0"/>
              <a:t> : </a:t>
            </a:r>
            <a:r>
              <a:rPr lang="ko-KR" altLang="en-US" sz="900" dirty="0" err="1"/>
              <a:t>블러링</a:t>
            </a:r>
            <a:r>
              <a:rPr lang="ko-KR" altLang="en-US" sz="900" dirty="0"/>
              <a:t> 필터를 적용할 원본 이미지</a:t>
            </a:r>
            <a:endParaRPr lang="en-US" altLang="ko-KR" sz="900" dirty="0"/>
          </a:p>
          <a:p>
            <a:r>
              <a:rPr lang="en-US" altLang="ko-KR" sz="900" dirty="0"/>
              <a:t>(</a:t>
            </a:r>
            <a:r>
              <a:rPr lang="en-US" altLang="ko-KR" sz="900" dirty="0" err="1"/>
              <a:t>val,val</a:t>
            </a:r>
            <a:r>
              <a:rPr lang="en-US" altLang="ko-KR" sz="900" dirty="0"/>
              <a:t>) : </a:t>
            </a:r>
            <a:r>
              <a:rPr lang="ko-KR" altLang="en-US" sz="900" dirty="0"/>
              <a:t>필터 커널 사이즈</a:t>
            </a:r>
            <a:r>
              <a:rPr lang="en-US" altLang="ko-KR" sz="900" dirty="0"/>
              <a:t>, </a:t>
            </a:r>
            <a:r>
              <a:rPr lang="ko-KR" altLang="en-US" sz="900" dirty="0"/>
              <a:t>두 값이 달라도 무관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416ED5-1AD9-40A9-8045-390D2A0F7F04}"/>
              </a:ext>
            </a:extLst>
          </p:cNvPr>
          <p:cNvSpPr txBox="1"/>
          <p:nvPr/>
        </p:nvSpPr>
        <p:spPr>
          <a:xfrm>
            <a:off x="6032759" y="1563786"/>
            <a:ext cx="4524654" cy="23083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트랙바를 붙이기 위해서 창을 미리 띄워 놓고 사진은 나중에 불러오기 위해 사용</a:t>
            </a: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F1BEED22-EB4D-4C78-AC5A-4479A1A9FDCD}"/>
              </a:ext>
            </a:extLst>
          </p:cNvPr>
          <p:cNvSpPr/>
          <p:nvPr/>
        </p:nvSpPr>
        <p:spPr>
          <a:xfrm>
            <a:off x="3724275" y="1641892"/>
            <a:ext cx="2298959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514DDF38-9913-458A-BE0B-CC3A76341C1D}"/>
              </a:ext>
            </a:extLst>
          </p:cNvPr>
          <p:cNvSpPr/>
          <p:nvPr/>
        </p:nvSpPr>
        <p:spPr>
          <a:xfrm>
            <a:off x="5667375" y="1825771"/>
            <a:ext cx="276225" cy="1458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649D587-E49E-4E59-A593-9A5BB61D5112}"/>
              </a:ext>
            </a:extLst>
          </p:cNvPr>
          <p:cNvSpPr txBox="1"/>
          <p:nvPr/>
        </p:nvSpPr>
        <p:spPr>
          <a:xfrm>
            <a:off x="5947034" y="3425125"/>
            <a:ext cx="5949019" cy="36933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(</a:t>
            </a:r>
            <a:r>
              <a:rPr lang="en-US" altLang="ko-KR" sz="900" dirty="0" err="1"/>
              <a:t>val,val</a:t>
            </a:r>
            <a:r>
              <a:rPr lang="en-US" altLang="ko-KR" sz="900" dirty="0"/>
              <a:t>) : Gaussian </a:t>
            </a:r>
            <a:r>
              <a:rPr lang="ko-KR" altLang="en-US" sz="900" dirty="0" err="1"/>
              <a:t>블러</a:t>
            </a:r>
            <a:r>
              <a:rPr lang="ko-KR" altLang="en-US" sz="900" dirty="0"/>
              <a:t> 필터</a:t>
            </a:r>
            <a:r>
              <a:rPr lang="en-US" altLang="ko-KR" sz="900" dirty="0"/>
              <a:t>. (val1,val2)</a:t>
            </a:r>
            <a:r>
              <a:rPr lang="ko-KR" altLang="en-US" sz="900" dirty="0"/>
              <a:t>와 같이 두 개의 값이 달라도 되지만</a:t>
            </a:r>
            <a:r>
              <a:rPr lang="en-US" altLang="ko-KR" sz="900" dirty="0"/>
              <a:t>, </a:t>
            </a:r>
            <a:r>
              <a:rPr lang="ko-KR" altLang="en-US" sz="900" dirty="0"/>
              <a:t>모두 양의 홀수이어야 함</a:t>
            </a:r>
            <a:endParaRPr lang="en-US" altLang="ko-KR" sz="900" dirty="0"/>
          </a:p>
          <a:p>
            <a:r>
              <a:rPr lang="en-US" altLang="ko-KR" sz="900" dirty="0"/>
              <a:t>0 : </a:t>
            </a:r>
            <a:r>
              <a:rPr lang="en-US" altLang="ko-KR" sz="900" dirty="0" err="1"/>
              <a:t>sigmaX</a:t>
            </a:r>
            <a:r>
              <a:rPr lang="ko-KR" altLang="en-US" sz="900" dirty="0"/>
              <a:t>값 </a:t>
            </a:r>
            <a:r>
              <a:rPr lang="en-US" altLang="ko-KR" sz="900" dirty="0"/>
              <a:t>= 0. </a:t>
            </a:r>
            <a:r>
              <a:rPr lang="en-US" altLang="ko-KR" sz="900" dirty="0" err="1"/>
              <a:t>sigmaY</a:t>
            </a:r>
            <a:r>
              <a:rPr lang="en-US" altLang="ko-KR" sz="900" dirty="0"/>
              <a:t> </a:t>
            </a:r>
            <a:r>
              <a:rPr lang="ko-KR" altLang="en-US" sz="900" dirty="0"/>
              <a:t>값은 자동적으로 </a:t>
            </a:r>
            <a:r>
              <a:rPr lang="en-US" altLang="ko-KR" sz="900" dirty="0"/>
              <a:t>0</a:t>
            </a:r>
            <a:r>
              <a:rPr lang="ko-KR" altLang="en-US" sz="900" dirty="0"/>
              <a:t>으로 설정 </a:t>
            </a:r>
            <a:r>
              <a:rPr lang="en-US" altLang="ko-KR" sz="900" dirty="0"/>
              <a:t>Gaussian </a:t>
            </a:r>
            <a:r>
              <a:rPr lang="ko-KR" altLang="en-US" sz="900" dirty="0" err="1"/>
              <a:t>블러</a:t>
            </a:r>
            <a:r>
              <a:rPr lang="ko-KR" altLang="en-US" sz="900" dirty="0"/>
              <a:t> 필터만을 적용 </a:t>
            </a:r>
            <a:r>
              <a:rPr lang="en-US" altLang="ko-KR" sz="900" dirty="0"/>
              <a:t>– </a:t>
            </a:r>
            <a:r>
              <a:rPr lang="ko-KR" altLang="en-US" sz="900" dirty="0"/>
              <a:t>무슨 말 인지 잘 모르겠음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7FF803-F0FE-431D-B756-634B8BD09A62}"/>
              </a:ext>
            </a:extLst>
          </p:cNvPr>
          <p:cNvSpPr txBox="1"/>
          <p:nvPr/>
        </p:nvSpPr>
        <p:spPr>
          <a:xfrm>
            <a:off x="5943600" y="3878372"/>
            <a:ext cx="6006866" cy="36933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 err="1"/>
              <a:t>val</a:t>
            </a:r>
            <a:r>
              <a:rPr lang="en-US" altLang="ko-KR" sz="900" dirty="0"/>
              <a:t> : </a:t>
            </a:r>
            <a:r>
              <a:rPr lang="ko-KR" altLang="en-US" sz="900" dirty="0"/>
              <a:t>커널 사이즈</a:t>
            </a:r>
            <a:r>
              <a:rPr lang="en-US" altLang="ko-KR" sz="900" dirty="0"/>
              <a:t>. Val x </a:t>
            </a:r>
            <a:r>
              <a:rPr lang="en-US" altLang="ko-KR" sz="900" dirty="0" err="1"/>
              <a:t>val</a:t>
            </a:r>
            <a:r>
              <a:rPr lang="en-US" altLang="ko-KR" sz="900" dirty="0"/>
              <a:t> </a:t>
            </a:r>
            <a:r>
              <a:rPr lang="ko-KR" altLang="en-US" sz="900" dirty="0"/>
              <a:t>크기의 박스내에 있는 모든 픽셀들의 </a:t>
            </a:r>
            <a:r>
              <a:rPr lang="en-US" altLang="ko-KR" sz="900" dirty="0"/>
              <a:t>median(</a:t>
            </a:r>
            <a:r>
              <a:rPr lang="ko-KR" altLang="en-US" sz="900" dirty="0"/>
              <a:t>중앙값</a:t>
            </a:r>
            <a:r>
              <a:rPr lang="en-US" altLang="ko-KR" sz="900" dirty="0"/>
              <a:t>) </a:t>
            </a:r>
            <a:r>
              <a:rPr lang="ko-KR" altLang="en-US" sz="900" dirty="0"/>
              <a:t>값을 취해서 중앙에 있는 픽셀에 적용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A7F5675-5BC5-46E0-A9A7-69DB43D3D19A}"/>
              </a:ext>
            </a:extLst>
          </p:cNvPr>
          <p:cNvSpPr txBox="1"/>
          <p:nvPr/>
        </p:nvSpPr>
        <p:spPr>
          <a:xfrm>
            <a:off x="6023233" y="2227877"/>
            <a:ext cx="3406517" cy="230832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 err="1"/>
              <a:t>getTrackbarpos</a:t>
            </a:r>
            <a:r>
              <a:rPr lang="en-US" altLang="ko-KR" sz="900" dirty="0"/>
              <a:t> (</a:t>
            </a:r>
            <a:r>
              <a:rPr lang="ko-KR" altLang="en-US" sz="900" dirty="0"/>
              <a:t>트랙바의 이름</a:t>
            </a:r>
            <a:r>
              <a:rPr lang="en-US" altLang="ko-KR" sz="900" dirty="0"/>
              <a:t>, </a:t>
            </a:r>
            <a:r>
              <a:rPr lang="ko-KR" altLang="en-US" sz="900" dirty="0"/>
              <a:t>트랙바가 등록된 윈도우 이름</a:t>
            </a:r>
            <a:r>
              <a:rPr lang="en-US" altLang="ko-KR" sz="900" dirty="0"/>
              <a:t>)</a:t>
            </a:r>
            <a:endParaRPr lang="ko-KR" altLang="en-US" sz="900" dirty="0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1D6E0397-7EF6-44A1-8621-B64D1BEB5900}"/>
              </a:ext>
            </a:extLst>
          </p:cNvPr>
          <p:cNvSpPr/>
          <p:nvPr/>
        </p:nvSpPr>
        <p:spPr>
          <a:xfrm>
            <a:off x="5200650" y="2245450"/>
            <a:ext cx="742950" cy="2132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17938423-8AE4-4193-B375-89FF8DAE40AB}"/>
              </a:ext>
            </a:extLst>
          </p:cNvPr>
          <p:cNvSpPr/>
          <p:nvPr/>
        </p:nvSpPr>
        <p:spPr>
          <a:xfrm>
            <a:off x="2333625" y="981793"/>
            <a:ext cx="2298959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A6192DA9-0030-46B0-A38C-027F2723A59C}"/>
              </a:ext>
            </a:extLst>
          </p:cNvPr>
          <p:cNvSpPr/>
          <p:nvPr/>
        </p:nvSpPr>
        <p:spPr>
          <a:xfrm rot="21005878">
            <a:off x="4856157" y="3152883"/>
            <a:ext cx="1085850" cy="1126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29F71ADC-2D83-4098-BF73-CFC57236DC7C}"/>
              </a:ext>
            </a:extLst>
          </p:cNvPr>
          <p:cNvSpPr/>
          <p:nvPr/>
        </p:nvSpPr>
        <p:spPr>
          <a:xfrm>
            <a:off x="5477572" y="3572561"/>
            <a:ext cx="457200" cy="912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A687C4B0-6D42-4210-917D-9116C8C705C2}"/>
              </a:ext>
            </a:extLst>
          </p:cNvPr>
          <p:cNvSpPr/>
          <p:nvPr/>
        </p:nvSpPr>
        <p:spPr>
          <a:xfrm rot="653670">
            <a:off x="4794270" y="3933052"/>
            <a:ext cx="1085850" cy="1126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774709-AB04-4DD5-89BE-53010CB85C54}"/>
              </a:ext>
            </a:extLst>
          </p:cNvPr>
          <p:cNvSpPr txBox="1"/>
          <p:nvPr/>
        </p:nvSpPr>
        <p:spPr>
          <a:xfrm>
            <a:off x="478566" y="3358015"/>
            <a:ext cx="1408299" cy="923330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900" dirty="0"/>
              <a:t>try / except </a:t>
            </a:r>
          </a:p>
          <a:p>
            <a:r>
              <a:rPr lang="en-US" altLang="ko-KR" sz="900" dirty="0"/>
              <a:t>try:</a:t>
            </a:r>
          </a:p>
          <a:p>
            <a:r>
              <a:rPr lang="en-US" altLang="ko-KR" sz="900" dirty="0"/>
              <a:t>    </a:t>
            </a:r>
            <a:r>
              <a:rPr lang="ko-KR" altLang="en-US" sz="900" dirty="0"/>
              <a:t>실행할 코드</a:t>
            </a:r>
            <a:endParaRPr lang="en-US" altLang="ko-KR" sz="900" dirty="0"/>
          </a:p>
          <a:p>
            <a:r>
              <a:rPr lang="en-US" altLang="ko-KR" sz="900" dirty="0"/>
              <a:t>except:</a:t>
            </a:r>
          </a:p>
          <a:p>
            <a:r>
              <a:rPr lang="en-US" altLang="ko-KR" sz="900" dirty="0"/>
              <a:t>    </a:t>
            </a:r>
            <a:r>
              <a:rPr lang="ko-KR" altLang="en-US" sz="900" dirty="0"/>
              <a:t>예외가 발생했을 때   처리하는  코드</a:t>
            </a:r>
            <a:endParaRPr lang="en-US" altLang="ko-KR" sz="900" dirty="0"/>
          </a:p>
        </p:txBody>
      </p:sp>
      <p:sp>
        <p:nvSpPr>
          <p:cNvPr id="28" name="왼쪽 중괄호 27">
            <a:extLst>
              <a:ext uri="{FF2B5EF4-FFF2-40B4-BE49-F238E27FC236}">
                <a16:creationId xmlns:a16="http://schemas.microsoft.com/office/drawing/2014/main" id="{5332AEE4-F7C6-4ECC-A37E-69A4D8D95FF7}"/>
              </a:ext>
            </a:extLst>
          </p:cNvPr>
          <p:cNvSpPr/>
          <p:nvPr/>
        </p:nvSpPr>
        <p:spPr>
          <a:xfrm>
            <a:off x="1949488" y="3079408"/>
            <a:ext cx="210781" cy="149258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4292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41534" y="194595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7093974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 err="1">
                <a:solidFill>
                  <a:schemeClr val="bg1"/>
                </a:solidFill>
              </a:rPr>
              <a:t>블러</a:t>
            </a:r>
            <a:r>
              <a:rPr lang="ko-KR" altLang="en-US" sz="3000" b="1" dirty="0">
                <a:solidFill>
                  <a:schemeClr val="bg1"/>
                </a:solidFill>
              </a:rPr>
              <a:t> </a:t>
            </a:r>
            <a:r>
              <a:rPr lang="en-US" altLang="ko-KR" sz="3000" b="1" dirty="0">
                <a:solidFill>
                  <a:schemeClr val="bg1"/>
                </a:solidFill>
              </a:rPr>
              <a:t>(MODE0  /  0 –&gt; 2 –&gt; 5)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0E50C21-A71D-4024-8C32-09AA27A87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156" y="981348"/>
            <a:ext cx="3591335" cy="522837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EE365D5-5A46-46AD-8051-5C1EB8A3C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2426" y="981348"/>
            <a:ext cx="3591334" cy="524691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2C359D9D-2329-49BB-8ADB-CB78BB49A4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9418" y="981348"/>
            <a:ext cx="3591334" cy="524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944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41534" y="194595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7093974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 err="1">
                <a:solidFill>
                  <a:schemeClr val="bg1"/>
                </a:solidFill>
              </a:rPr>
              <a:t>블러</a:t>
            </a:r>
            <a:r>
              <a:rPr lang="ko-KR" altLang="en-US" sz="3000" b="1" dirty="0">
                <a:solidFill>
                  <a:schemeClr val="bg1"/>
                </a:solidFill>
              </a:rPr>
              <a:t> </a:t>
            </a:r>
            <a:r>
              <a:rPr lang="en-US" altLang="ko-KR" sz="3000" b="1" dirty="0">
                <a:solidFill>
                  <a:schemeClr val="bg1"/>
                </a:solidFill>
              </a:rPr>
              <a:t>(MODE1  /  0 –&gt; 3 –&gt; 5)</a:t>
            </a:r>
            <a:endParaRPr lang="ko-KR" altLang="en-US" sz="3000" b="1" dirty="0">
              <a:solidFill>
                <a:schemeClr val="bg1"/>
              </a:solidFill>
            </a:endParaRPr>
          </a:p>
          <a:p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EE51876-DFDC-4725-AAD1-9183A25D0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04" y="1050751"/>
            <a:ext cx="3496425" cy="512353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94F9BA9-8A49-4D44-9D98-462F0E55B2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703" y="1050751"/>
            <a:ext cx="3504594" cy="512352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1A0ED2C-CA84-4D3B-ACAB-83B7B95FC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8044" y="1050751"/>
            <a:ext cx="3516997" cy="512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938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10222" y="44248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7093974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 err="1">
                <a:solidFill>
                  <a:schemeClr val="bg1"/>
                </a:solidFill>
              </a:rPr>
              <a:t>블러</a:t>
            </a:r>
            <a:r>
              <a:rPr lang="ko-KR" altLang="en-US" sz="3000" b="1" dirty="0">
                <a:solidFill>
                  <a:schemeClr val="bg1"/>
                </a:solidFill>
              </a:rPr>
              <a:t> </a:t>
            </a:r>
            <a:r>
              <a:rPr lang="en-US" altLang="ko-KR" sz="3000" b="1" dirty="0">
                <a:solidFill>
                  <a:schemeClr val="bg1"/>
                </a:solidFill>
              </a:rPr>
              <a:t>(MODE2  /  0 –&gt; 3 –&gt; 5)</a:t>
            </a:r>
            <a:endParaRPr lang="ko-KR" altLang="en-US" sz="3000" b="1" dirty="0">
              <a:solidFill>
                <a:schemeClr val="bg1"/>
              </a:solidFill>
            </a:endParaRPr>
          </a:p>
          <a:p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89DFAF4-4827-4C82-9F85-B9596BC1A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48" y="979841"/>
            <a:ext cx="3667373" cy="534798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8520367-0DB7-4F90-BEBB-772E78131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2291" y="983215"/>
            <a:ext cx="3667373" cy="534852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58A54A0-C1B3-46EB-81E6-E517E9CEE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5501" y="979299"/>
            <a:ext cx="3667373" cy="535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357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41534" y="194595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7093974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 err="1">
                <a:solidFill>
                  <a:schemeClr val="bg1"/>
                </a:solidFill>
              </a:rPr>
              <a:t>블러</a:t>
            </a:r>
            <a:endParaRPr lang="ko-KR" altLang="en-US" sz="3000" b="1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CAA3F7D-8FE0-4095-8CA1-6E33E95034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986" y="1017391"/>
            <a:ext cx="3591334" cy="524691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1ACE8663-C136-4C66-A7E5-FFC55BD41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3359" y="1017391"/>
            <a:ext cx="3601692" cy="524691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D6EB1DF-DD74-4514-B254-28031A052E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1334" y="1017391"/>
            <a:ext cx="3595696" cy="524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84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EC2E602-AF99-44C7-9B46-9CD7539168D4}"/>
              </a:ext>
            </a:extLst>
          </p:cNvPr>
          <p:cNvSpPr/>
          <p:nvPr/>
        </p:nvSpPr>
        <p:spPr>
          <a:xfrm>
            <a:off x="241534" y="194595"/>
            <a:ext cx="11771556" cy="6444335"/>
          </a:xfrm>
          <a:prstGeom prst="rect">
            <a:avLst/>
          </a:prstGeom>
          <a:noFill/>
          <a:ln w="38100">
            <a:solidFill>
              <a:srgbClr val="001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6376D2A-C818-4C03-908C-CFD8DD8D6864}"/>
              </a:ext>
            </a:extLst>
          </p:cNvPr>
          <p:cNvCxnSpPr>
            <a:cxnSpLocks/>
          </p:cNvCxnSpPr>
          <p:nvPr/>
        </p:nvCxnSpPr>
        <p:spPr>
          <a:xfrm flipH="1">
            <a:off x="-14748" y="427350"/>
            <a:ext cx="9925664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75891C6-16B1-463C-A18D-E7103FB38F76}"/>
              </a:ext>
            </a:extLst>
          </p:cNvPr>
          <p:cNvCxnSpPr>
            <a:cxnSpLocks/>
          </p:cNvCxnSpPr>
          <p:nvPr/>
        </p:nvCxnSpPr>
        <p:spPr>
          <a:xfrm flipH="1">
            <a:off x="943897" y="6488583"/>
            <a:ext cx="11248103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914476F6-D22C-4E0F-996C-661BF4BCD0F3}"/>
              </a:ext>
            </a:extLst>
          </p:cNvPr>
          <p:cNvSpPr/>
          <p:nvPr/>
        </p:nvSpPr>
        <p:spPr>
          <a:xfrm>
            <a:off x="-14748" y="125191"/>
            <a:ext cx="7093974" cy="692806"/>
          </a:xfrm>
          <a:prstGeom prst="rect">
            <a:avLst/>
          </a:prstGeom>
          <a:solidFill>
            <a:srgbClr val="001545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556165A1-A445-4123-94D9-3349B0EDB332}"/>
              </a:ext>
            </a:extLst>
          </p:cNvPr>
          <p:cNvCxnSpPr>
            <a:cxnSpLocks/>
          </p:cNvCxnSpPr>
          <p:nvPr/>
        </p:nvCxnSpPr>
        <p:spPr>
          <a:xfrm flipH="1">
            <a:off x="11708933" y="427350"/>
            <a:ext cx="272845" cy="0"/>
          </a:xfrm>
          <a:prstGeom prst="line">
            <a:avLst/>
          </a:prstGeom>
          <a:ln w="25400">
            <a:solidFill>
              <a:srgbClr val="00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92CC851-92B1-4406-AEDD-7731208FFEB2}"/>
              </a:ext>
            </a:extLst>
          </p:cNvPr>
          <p:cNvSpPr txBox="1"/>
          <p:nvPr/>
        </p:nvSpPr>
        <p:spPr>
          <a:xfrm>
            <a:off x="241534" y="194595"/>
            <a:ext cx="625866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b="1" dirty="0">
                <a:solidFill>
                  <a:schemeClr val="bg1"/>
                </a:solidFill>
              </a:rPr>
              <a:t>이미지 히스토그램</a:t>
            </a: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23D30CF3-E4B3-47F1-A3B9-06189EE166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731" y="1593186"/>
            <a:ext cx="5167030" cy="364715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numpy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np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cv2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matplotlib.pyplot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plt</a:t>
            </a:r>
            <a:endParaRPr kumimoji="0" lang="en-US" altLang="ko-KR" sz="11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histogram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():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img1 = cv2.imread(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pengsu.jpg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cv2.IMREAD_GRAYSCALE)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img2 = cv2.imread(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pengsu.jpg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kumimoji="0" lang="en-US" altLang="ko-KR" sz="11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o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pencv</a:t>
            </a: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함수를 이용해 히스토그램 구하기</a:t>
            </a:r>
            <a:b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hist1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cv2.calcHist([img1], [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[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kumimoji="0" lang="ko-KR" altLang="ko-KR" sz="1100" b="0" i="1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컬리</a:t>
            </a: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이미지 히스토그램 그리기</a:t>
            </a:r>
            <a:b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ko-KR" altLang="ko-KR" sz="1100" b="0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b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g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kumimoji="0" lang="ko-KR" altLang="ko-KR" sz="11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enumerate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hist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cv2.calcHist([img2], [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kumimoji="0" lang="ko-KR" altLang="ko-KR" sz="11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[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plt.plot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hist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col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plt.xlim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256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plt.show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ko-KR" altLang="ko-KR" sz="11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histogram</a:t>
            </a:r>
            <a:r>
              <a:rPr kumimoji="0" lang="ko-KR" altLang="ko-KR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kumimoji="0" lang="ko-KR" altLang="ko-KR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31C6C3-E7E4-404D-AC3D-22DC0B0A92C4}"/>
              </a:ext>
            </a:extLst>
          </p:cNvPr>
          <p:cNvSpPr txBox="1"/>
          <p:nvPr/>
        </p:nvSpPr>
        <p:spPr>
          <a:xfrm>
            <a:off x="4948084" y="1442840"/>
            <a:ext cx="3600450" cy="253916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데이터를 차트나 플롯으로 그려주는 라이브러리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22C753-9FAF-4D3E-B42D-A5701EEBA6E9}"/>
              </a:ext>
            </a:extLst>
          </p:cNvPr>
          <p:cNvSpPr txBox="1"/>
          <p:nvPr/>
        </p:nvSpPr>
        <p:spPr>
          <a:xfrm>
            <a:off x="5319977" y="2135749"/>
            <a:ext cx="6559164" cy="1384995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/>
              <a:t>(</a:t>
            </a:r>
            <a:r>
              <a:rPr lang="en-US" altLang="ko-KR" sz="1050" dirty="0" err="1"/>
              <a:t>img</a:t>
            </a:r>
            <a:r>
              <a:rPr lang="en-US" altLang="ko-KR" sz="1050" dirty="0"/>
              <a:t>, channel mask, </a:t>
            </a:r>
            <a:r>
              <a:rPr lang="en-US" altLang="ko-KR" sz="1050" dirty="0" err="1"/>
              <a:t>histSize</a:t>
            </a:r>
            <a:r>
              <a:rPr lang="en-US" altLang="ko-KR" sz="1050" dirty="0"/>
              <a:t>, range) </a:t>
            </a:r>
            <a:r>
              <a:rPr lang="ko-KR" altLang="en-US" sz="1050" dirty="0"/>
              <a:t>이미지 히스토그램을 찾아서 </a:t>
            </a:r>
            <a:r>
              <a:rPr lang="en-US" altLang="ko-KR" sz="1050" dirty="0" err="1"/>
              <a:t>numpy</a:t>
            </a:r>
            <a:r>
              <a:rPr lang="en-US" altLang="ko-KR" sz="1050" dirty="0"/>
              <a:t> </a:t>
            </a:r>
            <a:r>
              <a:rPr lang="ko-KR" altLang="en-US" sz="1050" dirty="0"/>
              <a:t>배열로 리턴 함</a:t>
            </a:r>
            <a:r>
              <a:rPr lang="en-US" altLang="ko-KR" sz="105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50" dirty="0" err="1"/>
              <a:t>Img</a:t>
            </a:r>
            <a:r>
              <a:rPr lang="en-US" altLang="ko-KR" sz="1050" dirty="0"/>
              <a:t> : </a:t>
            </a:r>
            <a:r>
              <a:rPr lang="ko-KR" altLang="en-US" sz="1050" dirty="0"/>
              <a:t>히스토그램을 찾을 이미지</a:t>
            </a:r>
            <a:r>
              <a:rPr lang="en-US" altLang="ko-KR" sz="1050" dirty="0"/>
              <a:t>, </a:t>
            </a:r>
            <a:r>
              <a:rPr lang="ko-KR" altLang="en-US" sz="1050" dirty="0"/>
              <a:t>인자는 반드시 </a:t>
            </a:r>
            <a:r>
              <a:rPr lang="en-US" altLang="ko-KR" sz="1050" dirty="0"/>
              <a:t>[]</a:t>
            </a:r>
            <a:r>
              <a:rPr lang="ko-KR" altLang="en-US" sz="1050" dirty="0"/>
              <a:t>로 둘러싸야 함</a:t>
            </a:r>
            <a:endParaRPr lang="en-US" altLang="ko-KR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50" dirty="0"/>
              <a:t>channel : grayscale </a:t>
            </a:r>
            <a:r>
              <a:rPr lang="ko-KR" altLang="en-US" sz="1050" dirty="0"/>
              <a:t>이미지의 경우 </a:t>
            </a:r>
            <a:r>
              <a:rPr lang="en-US" altLang="ko-KR" sz="1050" dirty="0"/>
              <a:t>[0]</a:t>
            </a:r>
            <a:r>
              <a:rPr lang="ko-KR" altLang="en-US" sz="1050" dirty="0"/>
              <a:t>을 인자로 입력</a:t>
            </a:r>
            <a:r>
              <a:rPr lang="en-US" altLang="ko-KR" sz="1050" dirty="0"/>
              <a:t>, </a:t>
            </a:r>
            <a:r>
              <a:rPr lang="ko-KR" altLang="en-US" sz="1050" dirty="0"/>
              <a:t>컬러 이미지인 경우 </a:t>
            </a:r>
            <a:r>
              <a:rPr lang="en-US" altLang="ko-KR" sz="1050" dirty="0"/>
              <a:t>B, G, R</a:t>
            </a:r>
            <a:r>
              <a:rPr lang="ko-KR" altLang="en-US" sz="1050" dirty="0"/>
              <a:t>에 대한 </a:t>
            </a:r>
            <a:r>
              <a:rPr lang="ko-KR" altLang="en-US" sz="1050" dirty="0" err="1"/>
              <a:t>히스토</a:t>
            </a:r>
            <a:r>
              <a:rPr lang="ko-KR" altLang="en-US" sz="1050" dirty="0"/>
              <a:t> 그램을 위해 </a:t>
            </a:r>
            <a:r>
              <a:rPr lang="en-US" altLang="ko-KR" sz="1050" dirty="0"/>
              <a:t>[0], [1], [2]</a:t>
            </a:r>
            <a:r>
              <a:rPr lang="ko-KR" altLang="en-US" sz="1050" dirty="0"/>
              <a:t>를 인자로 입력</a:t>
            </a:r>
            <a:endParaRPr lang="en-US" altLang="ko-KR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50" dirty="0"/>
              <a:t>mask :  </a:t>
            </a:r>
            <a:r>
              <a:rPr lang="ko-KR" altLang="en-US" sz="1050" dirty="0"/>
              <a:t>이미지 전체 히스토그램을 구하는 경우 </a:t>
            </a:r>
            <a:r>
              <a:rPr lang="en-US" altLang="ko-KR" sz="1050" dirty="0"/>
              <a:t>None, </a:t>
            </a:r>
            <a:r>
              <a:rPr lang="ko-KR" altLang="en-US" sz="1050" dirty="0"/>
              <a:t>이미지의 특정 영역에 대한 히스토그램을 구할 경우 그 영역에 해당하는 </a:t>
            </a:r>
            <a:r>
              <a:rPr lang="en-US" altLang="ko-KR" sz="1050" dirty="0"/>
              <a:t>mask </a:t>
            </a:r>
            <a:r>
              <a:rPr lang="ko-KR" altLang="en-US" sz="1050" dirty="0"/>
              <a:t>값 입력</a:t>
            </a:r>
            <a:endParaRPr lang="en-US" altLang="ko-KR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50" dirty="0" err="1"/>
              <a:t>histSize</a:t>
            </a:r>
            <a:r>
              <a:rPr lang="en-US" altLang="ko-KR" sz="1050" dirty="0"/>
              <a:t> : BIN(</a:t>
            </a:r>
            <a:r>
              <a:rPr lang="ko-KR" altLang="en-US" sz="1050" dirty="0"/>
              <a:t>구간</a:t>
            </a:r>
            <a:r>
              <a:rPr lang="en-US" altLang="ko-KR" sz="1050" dirty="0"/>
              <a:t>) </a:t>
            </a:r>
            <a:r>
              <a:rPr lang="ko-KR" altLang="en-US" sz="1050" dirty="0"/>
              <a:t>개수</a:t>
            </a:r>
            <a:r>
              <a:rPr lang="en-US" altLang="ko-KR" sz="1050" dirty="0"/>
              <a:t>. </a:t>
            </a:r>
            <a:r>
              <a:rPr lang="ko-KR" altLang="en-US" sz="1050" dirty="0"/>
              <a:t>인자는 </a:t>
            </a:r>
            <a:r>
              <a:rPr lang="en-US" altLang="ko-KR" sz="1050" dirty="0"/>
              <a:t>[]</a:t>
            </a:r>
            <a:r>
              <a:rPr lang="ko-KR" altLang="en-US" sz="1050" dirty="0"/>
              <a:t>로 둘러 싸야 함</a:t>
            </a:r>
            <a:endParaRPr lang="en-US" altLang="ko-KR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50" dirty="0"/>
              <a:t>range : </a:t>
            </a:r>
            <a:r>
              <a:rPr lang="ko-KR" altLang="en-US" sz="1050" dirty="0" err="1"/>
              <a:t>픽셀값</a:t>
            </a:r>
            <a:r>
              <a:rPr lang="ko-KR" altLang="en-US" sz="1050" dirty="0"/>
              <a:t> 범위</a:t>
            </a:r>
            <a:r>
              <a:rPr lang="en-US" altLang="ko-KR" sz="1050" dirty="0"/>
              <a:t>. </a:t>
            </a:r>
            <a:r>
              <a:rPr lang="ko-KR" altLang="en-US" sz="1050" dirty="0"/>
              <a:t>보통 </a:t>
            </a:r>
            <a:r>
              <a:rPr lang="en-US" altLang="ko-KR" sz="1050" dirty="0"/>
              <a:t>[0, 256]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8043C0F-68DA-4E3B-B3AC-CDCF5AA41149}"/>
              </a:ext>
            </a:extLst>
          </p:cNvPr>
          <p:cNvSpPr txBox="1"/>
          <p:nvPr/>
        </p:nvSpPr>
        <p:spPr>
          <a:xfrm>
            <a:off x="5347681" y="3701175"/>
            <a:ext cx="6401705" cy="600164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Enumerate</a:t>
            </a:r>
            <a:r>
              <a:rPr lang="ko-KR" altLang="en-US" sz="1100" dirty="0"/>
              <a:t> 순서가 있는 자료형을 입력으로 받아 인덱스 값을 포함하는 </a:t>
            </a:r>
            <a:r>
              <a:rPr lang="en-US" altLang="ko-KR" sz="1100" dirty="0"/>
              <a:t>enumerate</a:t>
            </a:r>
            <a:r>
              <a:rPr lang="ko-KR" altLang="en-US" sz="1100" dirty="0"/>
              <a:t>객체를 </a:t>
            </a:r>
            <a:r>
              <a:rPr lang="ko-KR" altLang="en-US" sz="1100" dirty="0" err="1"/>
              <a:t>리턴한다</a:t>
            </a:r>
            <a:r>
              <a:rPr lang="en-US" altLang="ko-KR" sz="1100" dirty="0"/>
              <a:t>.</a:t>
            </a:r>
          </a:p>
          <a:p>
            <a:r>
              <a:rPr lang="en-US" altLang="ko-KR" sz="1100" dirty="0"/>
              <a:t>For</a:t>
            </a:r>
            <a:r>
              <a:rPr lang="ko-KR" altLang="en-US" sz="1100" dirty="0"/>
              <a:t>문 처럼 반복되는 구간에서 객체가 현재 어느 위치에 있는지 알려주는 인덱스 값이 필요할 때 유용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1FAFA04-5809-4E50-8F36-6649DD065435}"/>
              </a:ext>
            </a:extLst>
          </p:cNvPr>
          <p:cNvSpPr txBox="1"/>
          <p:nvPr/>
        </p:nvSpPr>
        <p:spPr>
          <a:xfrm>
            <a:off x="5248423" y="4421536"/>
            <a:ext cx="1977877" cy="415498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 err="1"/>
              <a:t>plt</a:t>
            </a:r>
            <a:r>
              <a:rPr lang="en-US" altLang="ko-KR" sz="1050" dirty="0"/>
              <a:t>..plot(</a:t>
            </a:r>
            <a:r>
              <a:rPr lang="en-US" altLang="ko-KR" sz="1050" dirty="0" err="1"/>
              <a:t>x,y</a:t>
            </a:r>
            <a:r>
              <a:rPr lang="en-US" altLang="ko-KR" sz="1050" dirty="0"/>
              <a:t>)</a:t>
            </a:r>
          </a:p>
          <a:p>
            <a:r>
              <a:rPr lang="en-US" altLang="ko-KR" sz="1050" dirty="0"/>
              <a:t>X</a:t>
            </a:r>
            <a:r>
              <a:rPr lang="ko-KR" altLang="en-US" sz="1050" dirty="0"/>
              <a:t>축과 </a:t>
            </a:r>
            <a:r>
              <a:rPr lang="en-US" altLang="ko-KR" sz="1050" dirty="0"/>
              <a:t>y</a:t>
            </a:r>
            <a:r>
              <a:rPr lang="ko-KR" altLang="en-US" sz="1050" dirty="0"/>
              <a:t>축의 각각의 값이 됨</a:t>
            </a:r>
            <a:r>
              <a:rPr lang="en-US" altLang="ko-KR" sz="1050" dirty="0"/>
              <a:t>.</a:t>
            </a:r>
            <a:endParaRPr lang="ko-KR" altLang="en-US" sz="1050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74E6884D-A2B3-4074-B565-8BD95C4300B0}"/>
              </a:ext>
            </a:extLst>
          </p:cNvPr>
          <p:cNvSpPr/>
          <p:nvPr/>
        </p:nvSpPr>
        <p:spPr>
          <a:xfrm rot="20952496" flipV="1">
            <a:off x="2845079" y="1774993"/>
            <a:ext cx="2027428" cy="1235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E3AAACB8-C858-4E83-8F2D-EC8947DE9197}"/>
              </a:ext>
            </a:extLst>
          </p:cNvPr>
          <p:cNvSpPr/>
          <p:nvPr/>
        </p:nvSpPr>
        <p:spPr>
          <a:xfrm>
            <a:off x="4909984" y="3187678"/>
            <a:ext cx="371893" cy="1383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F8403D2C-9F24-4135-8CF8-80FDB00A241D}"/>
              </a:ext>
            </a:extLst>
          </p:cNvPr>
          <p:cNvSpPr/>
          <p:nvPr/>
        </p:nvSpPr>
        <p:spPr>
          <a:xfrm>
            <a:off x="3213100" y="3848690"/>
            <a:ext cx="2134581" cy="862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D52DE5F3-4333-45C9-956A-BB027838FA29}"/>
              </a:ext>
            </a:extLst>
          </p:cNvPr>
          <p:cNvSpPr/>
          <p:nvPr/>
        </p:nvSpPr>
        <p:spPr>
          <a:xfrm rot="462105">
            <a:off x="3088903" y="4415155"/>
            <a:ext cx="2134581" cy="8482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679E4F8-BFD1-4ACF-AC46-12295EF3AA60}"/>
              </a:ext>
            </a:extLst>
          </p:cNvPr>
          <p:cNvSpPr txBox="1"/>
          <p:nvPr/>
        </p:nvSpPr>
        <p:spPr>
          <a:xfrm>
            <a:off x="2560157" y="5217144"/>
            <a:ext cx="1529243" cy="738664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050" dirty="0" err="1"/>
              <a:t>Plt.xilim</a:t>
            </a:r>
            <a:r>
              <a:rPr lang="en-US" altLang="ko-KR" sz="1050" dirty="0"/>
              <a:t>([</a:t>
            </a:r>
            <a:r>
              <a:rPr lang="en-US" altLang="ko-KR" sz="1050" dirty="0" err="1"/>
              <a:t>xmin</a:t>
            </a:r>
            <a:r>
              <a:rPr lang="en-US" altLang="ko-KR" sz="1050" dirty="0"/>
              <a:t>, </a:t>
            </a:r>
            <a:r>
              <a:rPr lang="en-US" altLang="ko-KR" sz="1050" dirty="0" err="1"/>
              <a:t>xmax</a:t>
            </a:r>
            <a:r>
              <a:rPr lang="en-US" altLang="ko-KR" sz="1050" dirty="0"/>
              <a:t>])</a:t>
            </a:r>
          </a:p>
          <a:p>
            <a:r>
              <a:rPr lang="en-US" altLang="ko-KR" sz="1050" dirty="0"/>
              <a:t>X</a:t>
            </a:r>
            <a:r>
              <a:rPr lang="ko-KR" altLang="en-US" sz="1050" dirty="0"/>
              <a:t>축의 값 제한</a:t>
            </a:r>
            <a:endParaRPr lang="en-US" altLang="ko-KR" sz="1050" dirty="0"/>
          </a:p>
          <a:p>
            <a:r>
              <a:rPr lang="en-US" altLang="ko-KR" sz="1050" dirty="0" err="1"/>
              <a:t>Plt.ylim</a:t>
            </a:r>
            <a:r>
              <a:rPr lang="en-US" altLang="ko-KR" sz="1050" dirty="0"/>
              <a:t>([</a:t>
            </a:r>
            <a:r>
              <a:rPr lang="en-US" altLang="ko-KR" sz="1050" dirty="0" err="1"/>
              <a:t>ymin</a:t>
            </a:r>
            <a:r>
              <a:rPr lang="en-US" altLang="ko-KR" sz="1050" dirty="0"/>
              <a:t>, </a:t>
            </a:r>
            <a:r>
              <a:rPr lang="en-US" altLang="ko-KR" sz="1050" dirty="0" err="1"/>
              <a:t>ymax</a:t>
            </a:r>
            <a:r>
              <a:rPr lang="en-US" altLang="ko-KR" sz="1050" dirty="0"/>
              <a:t>])</a:t>
            </a:r>
          </a:p>
          <a:p>
            <a:r>
              <a:rPr lang="en-US" altLang="ko-KR" sz="1050" dirty="0"/>
              <a:t>Y</a:t>
            </a:r>
            <a:r>
              <a:rPr lang="ko-KR" altLang="en-US" sz="1050" dirty="0"/>
              <a:t>축의 값 제한</a:t>
            </a:r>
            <a:endParaRPr lang="en-US" altLang="ko-KR" sz="1050" dirty="0"/>
          </a:p>
        </p:txBody>
      </p:sp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994E0855-4B19-45F4-AF17-DBA0281F0E67}"/>
              </a:ext>
            </a:extLst>
          </p:cNvPr>
          <p:cNvSpPr/>
          <p:nvPr/>
        </p:nvSpPr>
        <p:spPr>
          <a:xfrm rot="3116895">
            <a:off x="2279098" y="4809398"/>
            <a:ext cx="678383" cy="780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0C4C571-1241-49ED-8458-94E93DB35CC5}"/>
              </a:ext>
            </a:extLst>
          </p:cNvPr>
          <p:cNvSpPr txBox="1"/>
          <p:nvPr/>
        </p:nvSpPr>
        <p:spPr>
          <a:xfrm>
            <a:off x="224894" y="799429"/>
            <a:ext cx="34454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이미지를 구성하는 픽셀 값 분포에 대한 그래프</a:t>
            </a:r>
          </a:p>
        </p:txBody>
      </p:sp>
    </p:spTree>
    <p:extLst>
      <p:ext uri="{BB962C8B-B14F-4D97-AF65-F5344CB8AC3E}">
        <p14:creationId xmlns:p14="http://schemas.microsoft.com/office/powerpoint/2010/main" val="2792714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2168</TotalTime>
  <Words>1145</Words>
  <Application>Microsoft Office PowerPoint</Application>
  <PresentationFormat>와이드스크린</PresentationFormat>
  <Paragraphs>66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8" baseType="lpstr">
      <vt:lpstr>맑은 고딕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조경은</dc:creator>
  <cp:lastModifiedBy>박 해준</cp:lastModifiedBy>
  <cp:revision>86</cp:revision>
  <dcterms:created xsi:type="dcterms:W3CDTF">2018-06-13T11:24:55Z</dcterms:created>
  <dcterms:modified xsi:type="dcterms:W3CDTF">2020-03-26T05:37:46Z</dcterms:modified>
</cp:coreProperties>
</file>